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84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Wise%20Owl\Answers\VBA%20Merge%20PowerPoint%20Presentations\Eg01%20Recap%20Completed.xlsm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Wise%20Owl\Answers\VBA%20Merge%20PowerPoint%20Presentations\Eg01%20Recap%20Completed.xlsm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100" baseline="0">
              <a:solidFill>
                <a:srgbClr val="F1841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Films2020!$D$2</c:f>
              <c:strCache>
                <c:ptCount val="1"/>
                <c:pt idx="0">
                  <c:v>Run time</c:v>
                </c:pt>
              </c:strCache>
            </c:strRef>
          </c:tx>
          <c:spPr>
            <a:solidFill>
              <a:srgbClr val="F1841F"/>
            </a:solidFill>
            <a:ln>
              <a:solidFill>
                <a:srgbClr val="F1841F"/>
              </a:solidFill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Films2020!$B$3:$B$12</c:f>
              <c:strCache>
                <c:ptCount val="10"/>
                <c:pt idx="0">
                  <c:v>Demon Slayer: Kimetsu no Yaiba the Movie: Mugen Train</c:v>
                </c:pt>
                <c:pt idx="1">
                  <c:v>The Eight Hundred</c:v>
                </c:pt>
                <c:pt idx="2">
                  <c:v>My People, My Homeland</c:v>
                </c:pt>
                <c:pt idx="3">
                  <c:v>Bad Boys for Life</c:v>
                </c:pt>
                <c:pt idx="4">
                  <c:v>Tenet</c:v>
                </c:pt>
                <c:pt idx="5">
                  <c:v>Sonic the Hedgehog</c:v>
                </c:pt>
                <c:pt idx="6">
                  <c:v>Dolittle</c:v>
                </c:pt>
                <c:pt idx="7">
                  <c:v>Jiang Ziya</c:v>
                </c:pt>
                <c:pt idx="8">
                  <c:v>A Little Red Flower</c:v>
                </c:pt>
                <c:pt idx="9">
                  <c:v>Shock Wave 2</c:v>
                </c:pt>
              </c:strCache>
            </c:strRef>
          </c:cat>
          <c:val>
            <c:numRef>
              <c:f>Films2020!$D$3:$D$12</c:f>
              <c:numCache>
                <c:formatCode>General</c:formatCode>
                <c:ptCount val="10"/>
                <c:pt idx="0">
                  <c:v>120</c:v>
                </c:pt>
                <c:pt idx="1">
                  <c:v>147</c:v>
                </c:pt>
                <c:pt idx="2">
                  <c:v>153</c:v>
                </c:pt>
                <c:pt idx="3">
                  <c:v>124</c:v>
                </c:pt>
                <c:pt idx="4">
                  <c:v>150</c:v>
                </c:pt>
                <c:pt idx="5">
                  <c:v>98</c:v>
                </c:pt>
                <c:pt idx="6">
                  <c:v>101</c:v>
                </c:pt>
                <c:pt idx="7">
                  <c:v>110</c:v>
                </c:pt>
                <c:pt idx="8">
                  <c:v>122</c:v>
                </c:pt>
                <c:pt idx="9">
                  <c:v>120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9D-4E85-8F4B-96F711100F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587133760"/>
        <c:axId val="587130480"/>
      </c:barChart>
      <c:catAx>
        <c:axId val="587133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87130480"/>
        <c:crosses val="autoZero"/>
        <c:auto val="1"/>
        <c:lblAlgn val="ctr"/>
        <c:lblOffset val="100"/>
        <c:noMultiLvlLbl val="0"/>
      </c:catAx>
      <c:valAx>
        <c:axId val="5871304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871337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100" baseline="0">
              <a:solidFill>
                <a:srgbClr val="F1841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Films2020!$F$2</c:f>
              <c:strCache>
                <c:ptCount val="1"/>
                <c:pt idx="0">
                  <c:v>Worldwide gross</c:v>
                </c:pt>
              </c:strCache>
            </c:strRef>
          </c:tx>
          <c:spPr>
            <a:solidFill>
              <a:srgbClr val="F1841F"/>
            </a:solidFill>
            <a:ln>
              <a:solidFill>
                <a:srgbClr val="F1841F"/>
              </a:solidFill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Films2020!$B$3:$B$12</c:f>
              <c:strCache>
                <c:ptCount val="10"/>
                <c:pt idx="0">
                  <c:v>Demon Slayer: Kimetsu no Yaiba the Movie: Mugen Train</c:v>
                </c:pt>
                <c:pt idx="1">
                  <c:v>The Eight Hundred</c:v>
                </c:pt>
                <c:pt idx="2">
                  <c:v>My People, My Homeland</c:v>
                </c:pt>
                <c:pt idx="3">
                  <c:v>Bad Boys for Life</c:v>
                </c:pt>
                <c:pt idx="4">
                  <c:v>Tenet</c:v>
                </c:pt>
                <c:pt idx="5">
                  <c:v>Sonic the Hedgehog</c:v>
                </c:pt>
                <c:pt idx="6">
                  <c:v>Dolittle</c:v>
                </c:pt>
                <c:pt idx="7">
                  <c:v>Jiang Ziya</c:v>
                </c:pt>
                <c:pt idx="8">
                  <c:v>A Little Red Flower</c:v>
                </c:pt>
                <c:pt idx="9">
                  <c:v>Shock Wave 2</c:v>
                </c:pt>
              </c:strCache>
            </c:strRef>
          </c:cat>
          <c:val>
            <c:numRef>
              <c:f>Films2020!$F$3:$F$12</c:f>
              <c:numCache>
                <c:formatCode>_-[$$-409]* #,##0_ ;_-[$$-409]* \-#,##0\ ;_-[$$-409]* "-"??_ ;_-@_ </c:formatCode>
                <c:ptCount val="10"/>
                <c:pt idx="0">
                  <c:v>473000000</c:v>
                </c:pt>
                <c:pt idx="1">
                  <c:v>472000000</c:v>
                </c:pt>
                <c:pt idx="2">
                  <c:v>433241288</c:v>
                </c:pt>
                <c:pt idx="3">
                  <c:v>426505244</c:v>
                </c:pt>
                <c:pt idx="4">
                  <c:v>363129000</c:v>
                </c:pt>
                <c:pt idx="5">
                  <c:v>319715683</c:v>
                </c:pt>
                <c:pt idx="6">
                  <c:v>245521062</c:v>
                </c:pt>
                <c:pt idx="7">
                  <c:v>240661689</c:v>
                </c:pt>
                <c:pt idx="8">
                  <c:v>238600000</c:v>
                </c:pt>
                <c:pt idx="9">
                  <c:v>226320000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521-4CF4-9CCC-51694BA431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390129632"/>
        <c:axId val="390130616"/>
      </c:barChart>
      <c:catAx>
        <c:axId val="390129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0130616"/>
        <c:crosses val="autoZero"/>
        <c:auto val="1"/>
        <c:lblAlgn val="ctr"/>
        <c:lblOffset val="100"/>
        <c:noMultiLvlLbl val="0"/>
      </c:catAx>
      <c:valAx>
        <c:axId val="3901306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\$#,##0,,&quot;m&quot;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0129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8B1E5E-EBE0-48C8-B31E-99405D2517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1B36D2-F27B-45FE-8FEC-B3FEC84C79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94A25B-15BD-4733-AAE4-2B135C1D6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F22F-5B7B-46FE-A917-204CB48006DC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4533D4-A7C9-435B-9F34-661EB5BED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CB7D79-8DF5-4D50-B3DE-A8116AEC0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B1420-9A07-4BD9-A34E-4E07F12A7C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9296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832DC-7812-43E6-A7A5-A2CEA32A2D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ABEBAE-04E7-407E-BB0B-2D5A44A7E3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823E83-C707-4657-B124-DADF08639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F22F-5B7B-46FE-A917-204CB48006DC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9A1C5C-9635-4371-B046-26F864582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4EC398-D14A-4F76-BA3D-CE63C4249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B1420-9A07-4BD9-A34E-4E07F12A7C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6614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8CE03BD-6872-4E1B-BC03-ECDA658FF8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941F6F-02E3-41A1-8A0D-6D4D7B8CA2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FD83F3-C9A1-4086-9C32-3C28B7163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F22F-5B7B-46FE-A917-204CB48006DC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09CAC6-C55F-480F-8990-FAAD76E08B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E897FB-DA7A-4CF1-94C1-784BF5D81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B1420-9A07-4BD9-A34E-4E07F12A7C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8245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CA0CC8-1042-4A83-850C-C73D283907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D7021E-03A5-4164-A9C7-75673128E7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73C4D-7F77-460D-B1B3-ED80E740F0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F22F-5B7B-46FE-A917-204CB48006DC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1C0DE2-2453-48B5-9304-FFF87EF80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7A7C08-A559-490D-BD92-79E807872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B1420-9A07-4BD9-A34E-4E07F12A7C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7273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9D0F18-72E7-436E-BD77-2043163AB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1512E8-D3AD-4925-8CBD-A08E1BA0DD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A854FF-8267-48C7-A040-5AD30064A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F22F-5B7B-46FE-A917-204CB48006DC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197EBF-96C6-4F86-94C8-91253F860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5E582E-D382-4ADE-BE7F-32B2F9414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B1420-9A07-4BD9-A34E-4E07F12A7C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4138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B7FAF6-18E1-4722-A1AD-B765A6A43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4F371F-A3F4-41B0-ACA6-8B05E8832C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2CC121-6F93-4E1D-A75F-D5CCAD5249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042C83-25D9-48C8-9AB6-B35164C6E5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F22F-5B7B-46FE-A917-204CB48006DC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4E074B-8230-45B0-8F2E-D3C32DC816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D9B6C6-DB24-4023-997D-FD36963AB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B1420-9A07-4BD9-A34E-4E07F12A7C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0654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BE18BD-5636-430C-B74B-822DF1E94B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F74F64-811E-464C-A3B7-A2989A36B7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A685FD-9824-4705-92A1-CA8E81C2A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355630-2B9C-4C32-AF6B-E753A98481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E83929-F9CF-46B1-B4A5-C51EC66066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8C8195A-10C2-4F34-80A3-A181F73F1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F22F-5B7B-46FE-A917-204CB48006DC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347DC5-F9EC-43D9-A8C9-17E7ECE39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D9081EB-3C27-4F29-8460-5E3943F78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B1420-9A07-4BD9-A34E-4E07F12A7C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9679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CD48E9-75EF-43F5-B7D3-5FB6D1E6E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BD2417-ED21-40DD-9176-731E7FFD1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F22F-5B7B-46FE-A917-204CB48006DC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BAA0D2-8BBE-4318-8C58-587F049CA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040086-D70E-4068-BF32-6232AAA41E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B1420-9A07-4BD9-A34E-4E07F12A7C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6326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63989A9-482E-446F-A1BD-30EF72A1C3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F22F-5B7B-46FE-A917-204CB48006DC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E2A3B1-FCA0-4A3F-987D-81E4C24D3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94B98E-FA62-4910-AD38-D34968570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B1420-9A07-4BD9-A34E-4E07F12A7C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0353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963F40-6833-48C2-8344-30EF2B0AF0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4B05CF-A858-45D5-B428-2CBA886C8D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E56C61-07C6-4A67-945B-EB5D875C90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45C303-A8BD-41F4-AB72-E38A326C3A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F22F-5B7B-46FE-A917-204CB48006DC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B7DCB3-77D3-4F66-9010-7E97189DC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2E6925-0CDF-40C9-83F7-433218061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B1420-9A07-4BD9-A34E-4E07F12A7C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1784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CD8CC2-B26A-472C-9E3A-5670F95395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6361C3-7FD7-4DD6-B475-BD4BE08418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7C4995-BC91-4B19-8321-570249DB0F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D09B57-6699-4698-A27D-32A395B8E6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F22F-5B7B-46FE-A917-204CB48006DC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7A3DE0-B70B-40AF-9035-3D0E6FFB0C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16CEC9-E2C8-4DDD-89DE-04ED77BE79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B1420-9A07-4BD9-A34E-4E07F12A7C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6460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4174A30-4B84-462A-8D7C-2449F602D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963362-3725-422C-B665-C8FAFB6066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D7BE14-C422-4DA2-BFEC-5A3474B2B5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FF22F-5B7B-46FE-A917-204CB48006DC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C5BF4E-B0A2-40BE-A8ED-75710DE554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CE1AAE-23B8-4347-BF9B-54620DB549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B1420-9A07-4BD9-A34E-4E07F12A7C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0613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4DEA71-7CBC-41ED-9925-6D01D61375C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/>
              <a:t>Films2020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2365ED-27E3-4F8A-A9EA-F3FC89CA604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/>
              <a:t>Wise Owl</a:t>
            </a:r>
          </a:p>
        </p:txBody>
      </p:sp>
    </p:spTree>
    <p:extLst>
      <p:ext uri="{BB962C8B-B14F-4D97-AF65-F5344CB8AC3E}">
        <p14:creationId xmlns:p14="http://schemas.microsoft.com/office/powerpoint/2010/main" val="42429033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8BCD52D-8F4B-475A-A722-C49A8C395221}"/>
              </a:ext>
            </a:extLst>
          </p:cNvPr>
          <p:cNvGraphicFramePr>
            <a:graphicFrameLocks noGrp="1"/>
          </p:cNvGraphicFramePr>
          <p:nvPr/>
        </p:nvGraphicFramePr>
        <p:xfrm>
          <a:off x="1295400" y="2827814"/>
          <a:ext cx="9601200" cy="2346960"/>
        </p:xfrm>
        <a:graphic>
          <a:graphicData uri="http://schemas.openxmlformats.org/drawingml/2006/table">
            <a:tbl>
              <a:tblPr/>
              <a:tblGrid>
                <a:gridCol w="404986">
                  <a:extLst>
                    <a:ext uri="{9D8B030D-6E8A-4147-A177-3AD203B41FA5}">
                      <a16:colId xmlns:a16="http://schemas.microsoft.com/office/drawing/2014/main" val="3337166487"/>
                    </a:ext>
                  </a:extLst>
                </a:gridCol>
                <a:gridCol w="2859697">
                  <a:extLst>
                    <a:ext uri="{9D8B030D-6E8A-4147-A177-3AD203B41FA5}">
                      <a16:colId xmlns:a16="http://schemas.microsoft.com/office/drawing/2014/main" val="2729639257"/>
                    </a:ext>
                  </a:extLst>
                </a:gridCol>
                <a:gridCol w="854052">
                  <a:extLst>
                    <a:ext uri="{9D8B030D-6E8A-4147-A177-3AD203B41FA5}">
                      <a16:colId xmlns:a16="http://schemas.microsoft.com/office/drawing/2014/main" val="1474466105"/>
                    </a:ext>
                  </a:extLst>
                </a:gridCol>
                <a:gridCol w="633652">
                  <a:extLst>
                    <a:ext uri="{9D8B030D-6E8A-4147-A177-3AD203B41FA5}">
                      <a16:colId xmlns:a16="http://schemas.microsoft.com/office/drawing/2014/main" val="862269629"/>
                    </a:ext>
                  </a:extLst>
                </a:gridCol>
                <a:gridCol w="1749430">
                  <a:extLst>
                    <a:ext uri="{9D8B030D-6E8A-4147-A177-3AD203B41FA5}">
                      <a16:colId xmlns:a16="http://schemas.microsoft.com/office/drawing/2014/main" val="3293499163"/>
                    </a:ext>
                  </a:extLst>
                </a:gridCol>
                <a:gridCol w="1115778">
                  <a:extLst>
                    <a:ext uri="{9D8B030D-6E8A-4147-A177-3AD203B41FA5}">
                      <a16:colId xmlns:a16="http://schemas.microsoft.com/office/drawing/2014/main" val="367959452"/>
                    </a:ext>
                  </a:extLst>
                </a:gridCol>
                <a:gridCol w="1253528">
                  <a:extLst>
                    <a:ext uri="{9D8B030D-6E8A-4147-A177-3AD203B41FA5}">
                      <a16:colId xmlns:a16="http://schemas.microsoft.com/office/drawing/2014/main" val="1337930672"/>
                    </a:ext>
                  </a:extLst>
                </a:gridCol>
                <a:gridCol w="730077">
                  <a:extLst>
                    <a:ext uri="{9D8B030D-6E8A-4147-A177-3AD203B41FA5}">
                      <a16:colId xmlns:a16="http://schemas.microsoft.com/office/drawing/2014/main" val="2604366056"/>
                    </a:ext>
                  </a:extLst>
                </a:gridCol>
              </a:tblGrid>
              <a:tr h="18288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2020 Highest Grossing Films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32A2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32A2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32A2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32A2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32A2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32A2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32A2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393436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28400"/>
                          </a:solidFill>
                          <a:effectLst/>
                          <a:latin typeface="Calibri" panose="020F0502020204030204" pitchFamily="34" charset="0"/>
                        </a:rPr>
                        <a:t>Rank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28400"/>
                          </a:solidFill>
                          <a:effectLst/>
                          <a:latin typeface="Calibri" panose="020F0502020204030204" pitchFamily="34" charset="0"/>
                        </a:rPr>
                        <a:t>Title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28400"/>
                          </a:solidFill>
                          <a:effectLst/>
                          <a:latin typeface="Calibri" panose="020F0502020204030204" pitchFamily="34" charset="0"/>
                        </a:rPr>
                        <a:t>Release date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28400"/>
                          </a:solidFill>
                          <a:effectLst/>
                          <a:latin typeface="Calibri" panose="020F0502020204030204" pitchFamily="34" charset="0"/>
                        </a:rPr>
                        <a:t>Run time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28400"/>
                          </a:solidFill>
                          <a:effectLst/>
                          <a:latin typeface="Calibri" panose="020F0502020204030204" pitchFamily="34" charset="0"/>
                        </a:rPr>
                        <a:t>Distributor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28400"/>
                          </a:solidFill>
                          <a:effectLst/>
                          <a:latin typeface="Calibri" panose="020F0502020204030204" pitchFamily="34" charset="0"/>
                        </a:rPr>
                        <a:t>Worldwide gross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28400"/>
                          </a:solidFill>
                          <a:effectLst/>
                          <a:latin typeface="Calibri" panose="020F0502020204030204" pitchFamily="34" charset="0"/>
                        </a:rPr>
                        <a:t>Oscar nominations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28400"/>
                          </a:solidFill>
                          <a:effectLst/>
                          <a:latin typeface="Calibri" panose="020F0502020204030204" pitchFamily="34" charset="0"/>
                        </a:rPr>
                        <a:t>Oscar wins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057907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Demon Slayer: Kimetsu no Yaiba the Movie: Mugen Train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16/10/2020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Toho / Aniplex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473,000,000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984455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The Eight Hundred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21/08/2020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CMC Pictures Holdings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472,000,000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054706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My People, My Homeland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09/10/2020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China Lion Film Distribution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433,241,288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067247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Bad Boys for Life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17/01/2020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Sony Pictures / Columbia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426,505,244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5413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Tenet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26/08/2020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Warner Bros.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363,129,000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986916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Sonic the Hedgehog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14/02/2020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Paramount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319,715,683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276271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Dolittle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17/01/2020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Universal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245,521,062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32534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Jiang Ziya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01/10/2020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Beijing Enlight Pictures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240,661,689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024169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 Little Red Flower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31/12/2020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HG Entertainment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238,600,000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29559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Shock Wave 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24/12/2020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Universe Films Distribution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226,320,000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83180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65264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00000000-0008-0000-0100-000003000000}"/>
              </a:ext>
            </a:extLst>
          </p:cNvPr>
          <p:cNvGraphicFramePr>
            <a:graphicFrameLocks/>
          </p:cNvGraphicFramePr>
          <p:nvPr/>
        </p:nvGraphicFramePr>
        <p:xfrm>
          <a:off x="3216000" y="2057400"/>
          <a:ext cx="5760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171741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00000000-0008-0000-0100-000004000000}"/>
              </a:ext>
            </a:extLst>
          </p:cNvPr>
          <p:cNvGraphicFramePr>
            <a:graphicFrameLocks/>
          </p:cNvGraphicFramePr>
          <p:nvPr/>
        </p:nvGraphicFramePr>
        <p:xfrm>
          <a:off x="3216000" y="2057400"/>
          <a:ext cx="5760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491689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174</Words>
  <Application>Microsoft Office PowerPoint</Application>
  <PresentationFormat>Widescreen</PresentationFormat>
  <Paragraphs>99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Films2020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Films2020</dc:title>
  <dc:creator>Andrew Gould</dc:creator>
  <cp:lastModifiedBy>Andrew Gould</cp:lastModifiedBy>
  <cp:revision>1</cp:revision>
  <dcterms:created xsi:type="dcterms:W3CDTF">2022-02-19T09:50:44Z</dcterms:created>
  <dcterms:modified xsi:type="dcterms:W3CDTF">2022-02-19T09:50:45Z</dcterms:modified>
</cp:coreProperties>
</file>